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8" r:id="rId3"/>
    <p:sldId id="259" r:id="rId4"/>
    <p:sldId id="260" r:id="rId5"/>
    <p:sldId id="261" r:id="rId6"/>
    <p:sldId id="262" r:id="rId7"/>
    <p:sldId id="263" r:id="rId8"/>
    <p:sldId id="268" r:id="rId9"/>
    <p:sldId id="266" r:id="rId10"/>
    <p:sldId id="271" r:id="rId11"/>
    <p:sldId id="270" r:id="rId12"/>
    <p:sldId id="269" r:id="rId13"/>
    <p:sldId id="267" r:id="rId14"/>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9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4580541-54F3-43EE-9C5A-C8AD0195F97A}" type="datetimeFigureOut">
              <a:rPr lang="vi-VN" smtClean="0"/>
              <a:t>02/10/2021</a:t>
            </a:fld>
            <a:endParaRPr lang="vi-VN"/>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vi-VN"/>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1C60174A-D0D9-4EE9-8CBC-62FC5ED86F1B}" type="slidenum">
              <a:rPr lang="vi-VN" smtClean="0"/>
              <a:t>‹#›</a:t>
            </a:fld>
            <a:endParaRPr lang="vi-V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580541-54F3-43EE-9C5A-C8AD0195F97A}"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60174A-D0D9-4EE9-8CBC-62FC5ED86F1B}"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580541-54F3-43EE-9C5A-C8AD0195F97A}"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60174A-D0D9-4EE9-8CBC-62FC5ED86F1B}"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44580541-54F3-43EE-9C5A-C8AD0195F97A}" type="datetimeFigureOut">
              <a:rPr lang="vi-VN" smtClean="0"/>
              <a:t>02/10/2021</a:t>
            </a:fld>
            <a:endParaRPr lang="vi-VN"/>
          </a:p>
        </p:txBody>
      </p:sp>
      <p:sp>
        <p:nvSpPr>
          <p:cNvPr id="9" name="Slide Number Placeholder 8"/>
          <p:cNvSpPr>
            <a:spLocks noGrp="1"/>
          </p:cNvSpPr>
          <p:nvPr>
            <p:ph type="sldNum" sz="quarter" idx="15"/>
          </p:nvPr>
        </p:nvSpPr>
        <p:spPr/>
        <p:txBody>
          <a:bodyPr rtlCol="0"/>
          <a:lstStyle/>
          <a:p>
            <a:fld id="{1C60174A-D0D9-4EE9-8CBC-62FC5ED86F1B}" type="slidenum">
              <a:rPr lang="vi-VN" smtClean="0"/>
              <a:t>‹#›</a:t>
            </a:fld>
            <a:endParaRPr lang="vi-VN"/>
          </a:p>
        </p:txBody>
      </p:sp>
      <p:sp>
        <p:nvSpPr>
          <p:cNvPr id="10" name="Footer Placeholder 9"/>
          <p:cNvSpPr>
            <a:spLocks noGrp="1"/>
          </p:cNvSpPr>
          <p:nvPr>
            <p:ph type="ftr" sz="quarter" idx="16"/>
          </p:nvPr>
        </p:nvSpPr>
        <p:spPr/>
        <p:txBody>
          <a:bodyPr rtlCol="0"/>
          <a:lstStyle/>
          <a:p>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4580541-54F3-43EE-9C5A-C8AD0195F97A}" type="datetimeFigureOut">
              <a:rPr lang="vi-VN" smtClean="0"/>
              <a:t>02/10/2021</a:t>
            </a:fld>
            <a:endParaRPr lang="vi-VN"/>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vi-VN"/>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1C60174A-D0D9-4EE9-8CBC-62FC5ED86F1B}" type="slidenum">
              <a:rPr lang="vi-VN" smtClean="0"/>
              <a:t>‹#›</a:t>
            </a:fld>
            <a:endParaRPr lang="vi-V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4580541-54F3-43EE-9C5A-C8AD0195F97A}" type="datetimeFigureOut">
              <a:rPr lang="vi-VN" smtClean="0"/>
              <a:t>02/10/2021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60174A-D0D9-4EE9-8CBC-62FC5ED86F1B}" type="slidenum">
              <a:rPr lang="vi-VN" smtClean="0"/>
              <a:t>‹#›</a:t>
            </a:fld>
            <a:endParaRPr lang="vi-VN"/>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4580541-54F3-43EE-9C5A-C8AD0195F97A}" type="datetimeFigureOut">
              <a:rPr lang="vi-VN" smtClean="0"/>
              <a:t>02/10/2021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60174A-D0D9-4EE9-8CBC-62FC5ED86F1B}" type="slidenum">
              <a:rPr lang="vi-VN" smtClean="0"/>
              <a:t>‹#›</a:t>
            </a:fld>
            <a:endParaRPr lang="vi-VN"/>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4580541-54F3-43EE-9C5A-C8AD0195F97A}" type="datetimeFigureOut">
              <a:rPr lang="vi-VN" smtClean="0"/>
              <a:t>02/10/2021</a:t>
            </a:fld>
            <a:endParaRPr lang="vi-VN"/>
          </a:p>
        </p:txBody>
      </p:sp>
      <p:sp>
        <p:nvSpPr>
          <p:cNvPr id="7" name="Slide Number Placeholder 6"/>
          <p:cNvSpPr>
            <a:spLocks noGrp="1"/>
          </p:cNvSpPr>
          <p:nvPr>
            <p:ph type="sldNum" sz="quarter" idx="11"/>
          </p:nvPr>
        </p:nvSpPr>
        <p:spPr/>
        <p:txBody>
          <a:bodyPr rtlCol="0"/>
          <a:lstStyle/>
          <a:p>
            <a:fld id="{1C60174A-D0D9-4EE9-8CBC-62FC5ED86F1B}" type="slidenum">
              <a:rPr lang="vi-VN" smtClean="0"/>
              <a:t>‹#›</a:t>
            </a:fld>
            <a:endParaRPr lang="vi-VN"/>
          </a:p>
        </p:txBody>
      </p:sp>
      <p:sp>
        <p:nvSpPr>
          <p:cNvPr id="8" name="Footer Placeholder 7"/>
          <p:cNvSpPr>
            <a:spLocks noGrp="1"/>
          </p:cNvSpPr>
          <p:nvPr>
            <p:ph type="ftr" sz="quarter" idx="12"/>
          </p:nvPr>
        </p:nvSpPr>
        <p:spPr/>
        <p:txBody>
          <a:bodyPr rtlCol="0"/>
          <a:lstStyle/>
          <a:p>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580541-54F3-43EE-9C5A-C8AD0195F97A}" type="datetimeFigureOut">
              <a:rPr lang="vi-VN" smtClean="0"/>
              <a:t>02/10/2021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60174A-D0D9-4EE9-8CBC-62FC5ED86F1B}"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4580541-54F3-43EE-9C5A-C8AD0195F97A}" type="datetimeFigureOut">
              <a:rPr lang="vi-VN" smtClean="0"/>
              <a:t>02/10/2021</a:t>
            </a:fld>
            <a:endParaRPr lang="vi-VN"/>
          </a:p>
        </p:txBody>
      </p:sp>
      <p:sp>
        <p:nvSpPr>
          <p:cNvPr id="22" name="Slide Number Placeholder 21"/>
          <p:cNvSpPr>
            <a:spLocks noGrp="1"/>
          </p:cNvSpPr>
          <p:nvPr>
            <p:ph type="sldNum" sz="quarter" idx="15"/>
          </p:nvPr>
        </p:nvSpPr>
        <p:spPr/>
        <p:txBody>
          <a:bodyPr rtlCol="0"/>
          <a:lstStyle/>
          <a:p>
            <a:fld id="{1C60174A-D0D9-4EE9-8CBC-62FC5ED86F1B}" type="slidenum">
              <a:rPr lang="vi-VN" smtClean="0"/>
              <a:t>‹#›</a:t>
            </a:fld>
            <a:endParaRPr lang="vi-VN"/>
          </a:p>
        </p:txBody>
      </p:sp>
      <p:sp>
        <p:nvSpPr>
          <p:cNvPr id="23" name="Footer Placeholder 22"/>
          <p:cNvSpPr>
            <a:spLocks noGrp="1"/>
          </p:cNvSpPr>
          <p:nvPr>
            <p:ph type="ftr" sz="quarter" idx="16"/>
          </p:nvPr>
        </p:nvSpPr>
        <p:spPr/>
        <p:txBody>
          <a:bodyPr rtlCol="0"/>
          <a:lstStyle/>
          <a:p>
            <a:endParaRPr lang="vi-VN"/>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4580541-54F3-43EE-9C5A-C8AD0195F97A}" type="datetimeFigureOut">
              <a:rPr lang="vi-VN" smtClean="0"/>
              <a:t>02/10/2021</a:t>
            </a:fld>
            <a:endParaRPr lang="vi-VN"/>
          </a:p>
        </p:txBody>
      </p:sp>
      <p:sp>
        <p:nvSpPr>
          <p:cNvPr id="18" name="Slide Number Placeholder 17"/>
          <p:cNvSpPr>
            <a:spLocks noGrp="1"/>
          </p:cNvSpPr>
          <p:nvPr>
            <p:ph type="sldNum" sz="quarter" idx="11"/>
          </p:nvPr>
        </p:nvSpPr>
        <p:spPr/>
        <p:txBody>
          <a:bodyPr rtlCol="0"/>
          <a:lstStyle/>
          <a:p>
            <a:fld id="{1C60174A-D0D9-4EE9-8CBC-62FC5ED86F1B}" type="slidenum">
              <a:rPr lang="vi-VN" smtClean="0"/>
              <a:t>‹#›</a:t>
            </a:fld>
            <a:endParaRPr lang="vi-VN"/>
          </a:p>
        </p:txBody>
      </p:sp>
      <p:sp>
        <p:nvSpPr>
          <p:cNvPr id="21" name="Footer Placeholder 20"/>
          <p:cNvSpPr>
            <a:spLocks noGrp="1"/>
          </p:cNvSpPr>
          <p:nvPr>
            <p:ph type="ftr" sz="quarter" idx="12"/>
          </p:nvPr>
        </p:nvSpPr>
        <p:spPr/>
        <p:txBody>
          <a:bodyPr rtlCol="0"/>
          <a:lstStyle/>
          <a:p>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4580541-54F3-43EE-9C5A-C8AD0195F97A}" type="datetimeFigureOut">
              <a:rPr lang="vi-VN" smtClean="0"/>
              <a:t>02/10/2021</a:t>
            </a:fld>
            <a:endParaRPr lang="vi-VN"/>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vi-VN"/>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C60174A-D0D9-4EE9-8CBC-62FC5ED86F1B}"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
          <p:cNvSpPr>
            <a:spLocks noChangeArrowheads="1"/>
          </p:cNvSpPr>
          <p:nvPr/>
        </p:nvSpPr>
        <p:spPr bwMode="auto">
          <a:xfrm>
            <a:off x="5867400" y="1676400"/>
            <a:ext cx="1981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GB" altLang="en-US"/>
          </a:p>
        </p:txBody>
      </p:sp>
      <p:sp>
        <p:nvSpPr>
          <p:cNvPr id="8195" name="Rectangle 13"/>
          <p:cNvSpPr>
            <a:spLocks noChangeArrowheads="1"/>
          </p:cNvSpPr>
          <p:nvPr/>
        </p:nvSpPr>
        <p:spPr bwMode="auto">
          <a:xfrm>
            <a:off x="304800" y="2438400"/>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GB" altLang="en-US"/>
          </a:p>
        </p:txBody>
      </p:sp>
      <p:sp>
        <p:nvSpPr>
          <p:cNvPr id="10245" name="WordArt 17"/>
          <p:cNvSpPr>
            <a:spLocks noChangeArrowheads="1" noChangeShapeType="1" noTextEdit="1"/>
          </p:cNvSpPr>
          <p:nvPr/>
        </p:nvSpPr>
        <p:spPr bwMode="auto">
          <a:xfrm>
            <a:off x="1371600" y="1096980"/>
            <a:ext cx="6781800" cy="1406663"/>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latin typeface="Times New Roman"/>
                <a:cs typeface="Times New Roman"/>
              </a:rPr>
              <a:t>BÀI THỂ </a:t>
            </a:r>
            <a:r>
              <a:rPr lang="vi-VN"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latin typeface="Times New Roman"/>
                <a:cs typeface="Times New Roman"/>
              </a:rPr>
              <a:t>DỤC </a:t>
            </a: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latin typeface="Times New Roman"/>
                <a:cs typeface="Times New Roman"/>
              </a:rPr>
              <a:t>LIÊN HOÀN</a:t>
            </a:r>
          </a:p>
        </p:txBody>
      </p:sp>
      <p:sp>
        <p:nvSpPr>
          <p:cNvPr id="8197" name="Text Box 18"/>
          <p:cNvSpPr txBox="1">
            <a:spLocks noChangeArrowheads="1"/>
          </p:cNvSpPr>
          <p:nvPr/>
        </p:nvSpPr>
        <p:spPr bwMode="auto">
          <a:xfrm>
            <a:off x="3056453" y="5718740"/>
            <a:ext cx="30626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a:solidFill>
                  <a:srgbClr val="C00000"/>
                </a:solidFill>
                <a:latin typeface="Times New Roman" pitchFamily="18" charset="0"/>
              </a:rPr>
              <a:t>GV: VŨ THỊ HUYỀN</a:t>
            </a:r>
          </a:p>
          <a:p>
            <a:pPr algn="ctr"/>
            <a:r>
              <a:rPr lang="en-US" altLang="en-US" sz="2400" b="1">
                <a:solidFill>
                  <a:srgbClr val="C00000"/>
                </a:solidFill>
                <a:latin typeface="Times New Roman" pitchFamily="18" charset="0"/>
              </a:rPr>
              <a:t>BỘ MÔN: THỂ DỤC</a:t>
            </a:r>
          </a:p>
        </p:txBody>
      </p:sp>
      <p:sp>
        <p:nvSpPr>
          <p:cNvPr id="10247" name="WordArt 17"/>
          <p:cNvSpPr>
            <a:spLocks noChangeArrowheads="1" noChangeShapeType="1" noTextEdit="1"/>
          </p:cNvSpPr>
          <p:nvPr/>
        </p:nvSpPr>
        <p:spPr bwMode="auto">
          <a:xfrm>
            <a:off x="1371600" y="2546485"/>
            <a:ext cx="6781800" cy="1288926"/>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latin typeface="Times New Roman"/>
                <a:cs typeface="Times New Roman"/>
              </a:rPr>
              <a:t>CHẠY NGẮN</a:t>
            </a:r>
          </a:p>
        </p:txBody>
      </p:sp>
      <p:sp>
        <p:nvSpPr>
          <p:cNvPr id="8199" name="Text Box 18"/>
          <p:cNvSpPr txBox="1">
            <a:spLocks noChangeArrowheads="1"/>
          </p:cNvSpPr>
          <p:nvPr/>
        </p:nvSpPr>
        <p:spPr bwMode="auto">
          <a:xfrm>
            <a:off x="893763" y="401638"/>
            <a:ext cx="14684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vi-VN" altLang="en-US" sz="2400" b="1">
                <a:solidFill>
                  <a:srgbClr val="FF0000"/>
                </a:solidFill>
                <a:latin typeface="Times New Roman" pitchFamily="18" charset="0"/>
              </a:rPr>
              <a:t>TUẦN </a:t>
            </a:r>
            <a:r>
              <a:rPr lang="en-US" altLang="en-US" sz="2400" b="1">
                <a:solidFill>
                  <a:srgbClr val="FF0000"/>
                </a:solidFill>
                <a:latin typeface="Times New Roman" pitchFamily="18" charset="0"/>
              </a:rPr>
              <a:t>5</a:t>
            </a:r>
          </a:p>
        </p:txBody>
      </p:sp>
      <p:sp>
        <p:nvSpPr>
          <p:cNvPr id="4" name="Rectangle 3"/>
          <p:cNvSpPr/>
          <p:nvPr/>
        </p:nvSpPr>
        <p:spPr>
          <a:xfrm>
            <a:off x="1371600" y="3835411"/>
            <a:ext cx="6781800"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a:r>
              <a:rPr lang="en-US" sz="9600" b="1" spc="50" smtClean="0">
                <a:ln w="11430"/>
                <a:gradFill>
                  <a:gsLst>
                    <a:gs pos="9167">
                      <a:srgbClr val="7030A0"/>
                    </a:gs>
                    <a:gs pos="75000">
                      <a:srgbClr val="0070C0"/>
                    </a:gs>
                    <a:gs pos="74000">
                      <a:srgbClr val="002060"/>
                    </a:gs>
                    <a:gs pos="57000">
                      <a:srgbClr val="00B050"/>
                    </a:gs>
                    <a:gs pos="42000">
                      <a:srgbClr val="FFC000"/>
                    </a:gs>
                    <a:gs pos="25000">
                      <a:srgbClr val="FF0000"/>
                    </a:gs>
                    <a:gs pos="90000">
                      <a:srgbClr val="7030A0"/>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CHẠY BỀN</a:t>
            </a:r>
            <a:endParaRPr lang="en-US" sz="9600" b="1" cap="none" spc="50">
              <a:ln w="11430"/>
              <a:gradFill>
                <a:gsLst>
                  <a:gs pos="9167">
                    <a:srgbClr val="7030A0"/>
                  </a:gs>
                  <a:gs pos="75000">
                    <a:srgbClr val="0070C0"/>
                  </a:gs>
                  <a:gs pos="74000">
                    <a:srgbClr val="002060"/>
                  </a:gs>
                  <a:gs pos="57000">
                    <a:srgbClr val="00B050"/>
                  </a:gs>
                  <a:gs pos="42000">
                    <a:srgbClr val="FFC000"/>
                  </a:gs>
                  <a:gs pos="25000">
                    <a:srgbClr val="FF0000"/>
                  </a:gs>
                  <a:gs pos="90000">
                    <a:srgbClr val="7030A0"/>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089217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2000"/>
                                        <p:tgtEl>
                                          <p:spTgt spid="8199"/>
                                        </p:tgtEl>
                                      </p:cBhvr>
                                    </p:animEffect>
                                    <p:anim calcmode="lin" valueType="num">
                                      <p:cBhvr>
                                        <p:cTn id="8" dur="2000" fill="hold"/>
                                        <p:tgtEl>
                                          <p:spTgt spid="8199"/>
                                        </p:tgtEl>
                                        <p:attrNameLst>
                                          <p:attrName>ppt_w</p:attrName>
                                        </p:attrNameLst>
                                      </p:cBhvr>
                                      <p:tavLst>
                                        <p:tav tm="0" fmla="#ppt_w*sin(2.5*pi*$)">
                                          <p:val>
                                            <p:fltVal val="0"/>
                                          </p:val>
                                        </p:tav>
                                        <p:tav tm="100000">
                                          <p:val>
                                            <p:fltVal val="1"/>
                                          </p:val>
                                        </p:tav>
                                      </p:tavLst>
                                    </p:anim>
                                    <p:anim calcmode="lin" valueType="num">
                                      <p:cBhvr>
                                        <p:cTn id="9" dur="2000" fill="hold"/>
                                        <p:tgtEl>
                                          <p:spTgt spid="819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0245">
                                            <p:txEl>
                                              <p:pRg st="0" end="0"/>
                                            </p:txEl>
                                          </p:spTgt>
                                        </p:tgtEl>
                                        <p:attrNameLst>
                                          <p:attrName>style.visibility</p:attrName>
                                        </p:attrNameLst>
                                      </p:cBhvr>
                                      <p:to>
                                        <p:strVal val="visible"/>
                                      </p:to>
                                    </p:set>
                                    <p:animEffect transition="in" filter="fade">
                                      <p:cBhvr>
                                        <p:cTn id="14" dur="2000"/>
                                        <p:tgtEl>
                                          <p:spTgt spid="10245">
                                            <p:txEl>
                                              <p:pRg st="0" end="0"/>
                                            </p:txEl>
                                          </p:spTgt>
                                        </p:tgtEl>
                                      </p:cBhvr>
                                    </p:animEffect>
                                    <p:anim calcmode="lin" valueType="num">
                                      <p:cBhvr>
                                        <p:cTn id="15" dur="20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0247">
                                            <p:txEl>
                                              <p:pRg st="0" end="0"/>
                                            </p:txEl>
                                          </p:spTgt>
                                        </p:tgtEl>
                                        <p:attrNameLst>
                                          <p:attrName>style.visibility</p:attrName>
                                        </p:attrNameLst>
                                      </p:cBhvr>
                                      <p:to>
                                        <p:strVal val="visible"/>
                                      </p:to>
                                    </p:set>
                                    <p:animEffect transition="in" filter="wipe(down)">
                                      <p:cBhvr>
                                        <p:cTn id="21" dur="580">
                                          <p:stCondLst>
                                            <p:cond delay="0"/>
                                          </p:stCondLst>
                                        </p:cTn>
                                        <p:tgtEl>
                                          <p:spTgt spid="10247">
                                            <p:txEl>
                                              <p:pRg st="0" end="0"/>
                                            </p:txEl>
                                          </p:spTgt>
                                        </p:tgtEl>
                                      </p:cBhvr>
                                    </p:animEffect>
                                    <p:anim calcmode="lin" valueType="num">
                                      <p:cBhvr>
                                        <p:cTn id="22" dur="1822" tmFilter="0,0; 0.14,0.36; 0.43,0.73; 0.71,0.91; 1.0,1.0">
                                          <p:stCondLst>
                                            <p:cond delay="0"/>
                                          </p:stCondLst>
                                        </p:cTn>
                                        <p:tgtEl>
                                          <p:spTgt spid="10247">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247">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247">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247">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247">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0247">
                                            <p:txEl>
                                              <p:pRg st="0" end="0"/>
                                            </p:txEl>
                                          </p:spTgt>
                                        </p:tgtEl>
                                      </p:cBhvr>
                                      <p:to x="100000" y="60000"/>
                                    </p:animScale>
                                    <p:animScale>
                                      <p:cBhvr>
                                        <p:cTn id="28" dur="166" decel="50000">
                                          <p:stCondLst>
                                            <p:cond delay="676"/>
                                          </p:stCondLst>
                                        </p:cTn>
                                        <p:tgtEl>
                                          <p:spTgt spid="10247">
                                            <p:txEl>
                                              <p:pRg st="0" end="0"/>
                                            </p:txEl>
                                          </p:spTgt>
                                        </p:tgtEl>
                                      </p:cBhvr>
                                      <p:to x="100000" y="100000"/>
                                    </p:animScale>
                                    <p:animScale>
                                      <p:cBhvr>
                                        <p:cTn id="29" dur="26">
                                          <p:stCondLst>
                                            <p:cond delay="1312"/>
                                          </p:stCondLst>
                                        </p:cTn>
                                        <p:tgtEl>
                                          <p:spTgt spid="10247">
                                            <p:txEl>
                                              <p:pRg st="0" end="0"/>
                                            </p:txEl>
                                          </p:spTgt>
                                        </p:tgtEl>
                                      </p:cBhvr>
                                      <p:to x="100000" y="80000"/>
                                    </p:animScale>
                                    <p:animScale>
                                      <p:cBhvr>
                                        <p:cTn id="30" dur="166" decel="50000">
                                          <p:stCondLst>
                                            <p:cond delay="1338"/>
                                          </p:stCondLst>
                                        </p:cTn>
                                        <p:tgtEl>
                                          <p:spTgt spid="10247">
                                            <p:txEl>
                                              <p:pRg st="0" end="0"/>
                                            </p:txEl>
                                          </p:spTgt>
                                        </p:tgtEl>
                                      </p:cBhvr>
                                      <p:to x="100000" y="100000"/>
                                    </p:animScale>
                                    <p:animScale>
                                      <p:cBhvr>
                                        <p:cTn id="31" dur="26">
                                          <p:stCondLst>
                                            <p:cond delay="1642"/>
                                          </p:stCondLst>
                                        </p:cTn>
                                        <p:tgtEl>
                                          <p:spTgt spid="10247">
                                            <p:txEl>
                                              <p:pRg st="0" end="0"/>
                                            </p:txEl>
                                          </p:spTgt>
                                        </p:tgtEl>
                                      </p:cBhvr>
                                      <p:to x="100000" y="90000"/>
                                    </p:animScale>
                                    <p:animScale>
                                      <p:cBhvr>
                                        <p:cTn id="32" dur="166" decel="50000">
                                          <p:stCondLst>
                                            <p:cond delay="1668"/>
                                          </p:stCondLst>
                                        </p:cTn>
                                        <p:tgtEl>
                                          <p:spTgt spid="10247">
                                            <p:txEl>
                                              <p:pRg st="0" end="0"/>
                                            </p:txEl>
                                          </p:spTgt>
                                        </p:tgtEl>
                                      </p:cBhvr>
                                      <p:to x="100000" y="100000"/>
                                    </p:animScale>
                                    <p:animScale>
                                      <p:cBhvr>
                                        <p:cTn id="33" dur="26">
                                          <p:stCondLst>
                                            <p:cond delay="1808"/>
                                          </p:stCondLst>
                                        </p:cTn>
                                        <p:tgtEl>
                                          <p:spTgt spid="10247">
                                            <p:txEl>
                                              <p:pRg st="0" end="0"/>
                                            </p:txEl>
                                          </p:spTgt>
                                        </p:tgtEl>
                                      </p:cBhvr>
                                      <p:to x="100000" y="95000"/>
                                    </p:animScale>
                                    <p:animScale>
                                      <p:cBhvr>
                                        <p:cTn id="34" dur="166" decel="50000">
                                          <p:stCondLst>
                                            <p:cond delay="1834"/>
                                          </p:stCondLst>
                                        </p:cTn>
                                        <p:tgtEl>
                                          <p:spTgt spid="10247">
                                            <p:txEl>
                                              <p:pRg st="0" end="0"/>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197"/>
                                        </p:tgtEl>
                                        <p:attrNameLst>
                                          <p:attrName>style.visibility</p:attrName>
                                        </p:attrNameLst>
                                      </p:cBhvr>
                                      <p:to>
                                        <p:strVal val="visible"/>
                                      </p:to>
                                    </p:set>
                                    <p:animEffect transition="in" filter="barn(inVertical)">
                                      <p:cBhvr>
                                        <p:cTn id="46"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9"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80728"/>
            <a:ext cx="8229600" cy="5145435"/>
          </a:xfrm>
        </p:spPr>
        <p:txBody>
          <a:bodyPr>
            <a:normAutofit/>
          </a:bodyPr>
          <a:lstStyle/>
          <a:p>
            <a:r>
              <a:rPr lang="vi-VN" sz="3600" smtClean="0">
                <a:latin typeface="Times New Roman" pitchFamily="18" charset="0"/>
                <a:cs typeface="Times New Roman" pitchFamily="18" charset="0"/>
              </a:rPr>
              <a:t>Mạch cơ sở với học sinh THCS thường là 70-80 lần/phút</a:t>
            </a:r>
            <a:endParaRPr lang="en-US" sz="3600" smtClean="0">
              <a:latin typeface="Times New Roman" pitchFamily="18" charset="0"/>
              <a:cs typeface="Times New Roman" pitchFamily="18" charset="0"/>
            </a:endParaRPr>
          </a:p>
          <a:p>
            <a:r>
              <a:rPr lang="vi-VN" sz="3600" smtClean="0">
                <a:latin typeface="Times New Roman" pitchFamily="18" charset="0"/>
                <a:cs typeface="Times New Roman" pitchFamily="18" charset="0"/>
              </a:rPr>
              <a:t>nếu mạch sau vận động một hoạt động cụ thể…</a:t>
            </a:r>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HS có sức khỏe bình thường đạt</a:t>
            </a:r>
            <a:r>
              <a:rPr lang="vi-VN" sz="3600" i="1" smtClean="0">
                <a:latin typeface="Times New Roman" pitchFamily="18" charset="0"/>
                <a:cs typeface="Times New Roman" pitchFamily="18" charset="0"/>
              </a:rPr>
              <a:t> </a:t>
            </a:r>
            <a:r>
              <a:rPr lang="vi-VN" sz="3600" b="1" i="1" smtClean="0">
                <a:latin typeface="Times New Roman" pitchFamily="18" charset="0"/>
                <a:cs typeface="Times New Roman" pitchFamily="18" charset="0"/>
              </a:rPr>
              <a:t>100lần/phút là vận động quá nhẹ; mạch 120-140lần/phút là hợp lý; mạch cao hơn 160 lần /phút là không tốt; cần giảm lượng vận động</a:t>
            </a:r>
            <a:endParaRPr lang="en-US" sz="3600" b="1" i="1" smtClean="0">
              <a:latin typeface="Times New Roman" pitchFamily="18" charset="0"/>
              <a:cs typeface="Times New Roman" pitchFamily="18" charset="0"/>
            </a:endParaRPr>
          </a:p>
          <a:p>
            <a:endParaRPr lang="vi-VN"/>
          </a:p>
        </p:txBody>
      </p:sp>
    </p:spTree>
    <p:extLst>
      <p:ext uri="{BB962C8B-B14F-4D97-AF65-F5344CB8AC3E}">
        <p14:creationId xmlns:p14="http://schemas.microsoft.com/office/powerpoint/2010/main" val="94740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548680"/>
            <a:ext cx="8229600" cy="5577483"/>
          </a:xfrm>
        </p:spPr>
        <p:txBody>
          <a:bodyPr>
            <a:noAutofit/>
          </a:bodyPr>
          <a:lstStyle/>
          <a:p>
            <a:r>
              <a:rPr lang="vi-VN" sz="3200">
                <a:latin typeface="Times New Roman" pitchFamily="18" charset="0"/>
                <a:cs typeface="Times New Roman" pitchFamily="18" charset="0"/>
              </a:rPr>
              <a:t>Mạch sau giờ tập chưa đến một phút đã trở về bình thường là do lượng vận động quá nhẹ, sau 2-3 phút trở về bình thường là sức khoẻ tốt và lượng vận động hợp lý, sau 5-6 phút vẫn chưa hồi phục là sức khoẻ có vấn đề hoặc do lượng vận động quá cao so với sức khoẻ cho phép. Vậy, theo dõi mạch trước và sau chạy bền giúp HS hiểu được lượng vận động là nhẹ hay vừa hoặc quá với sức khoẻ của mình, từ đó có sự điều chỉnh cho hợp lý.</a:t>
            </a:r>
          </a:p>
        </p:txBody>
      </p:sp>
    </p:spTree>
    <p:extLst>
      <p:ext uri="{BB962C8B-B14F-4D97-AF65-F5344CB8AC3E}">
        <p14:creationId xmlns:p14="http://schemas.microsoft.com/office/powerpoint/2010/main" val="223929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71500" indent="-571500">
              <a:buFont typeface="Wingdings" pitchFamily="2" charset="2"/>
              <a:buChar char="Ø"/>
            </a:pPr>
            <a:r>
              <a:rPr lang="nl-NL" sz="3200" b="1" i="1">
                <a:solidFill>
                  <a:srgbClr val="002060"/>
                </a:solidFill>
                <a:latin typeface="Times New Roman" pitchFamily="18" charset="0"/>
                <a:cs typeface="Times New Roman" pitchFamily="18" charset="0"/>
              </a:rPr>
              <a:t>Chạy vượt chướng ngại vật tiếp sức </a:t>
            </a:r>
            <a:endParaRPr lang="vi-VN" sz="3200" b="1" i="1">
              <a:solidFill>
                <a:srgbClr val="002060"/>
              </a:solidFill>
              <a:latin typeface="Times New Roman" pitchFamily="18" charset="0"/>
              <a:cs typeface="Times New Roman" pitchFamily="18" charset="0"/>
            </a:endParaRPr>
          </a:p>
        </p:txBody>
      </p:sp>
      <p:pic>
        <p:nvPicPr>
          <p:cNvPr id="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187624" y="2060848"/>
            <a:ext cx="669674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6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sz="quarter" idx="1"/>
          </p:nvPr>
        </p:nvSpPr>
        <p:spPr>
          <a:xfrm>
            <a:off x="1043608" y="1052736"/>
            <a:ext cx="7427168" cy="5040560"/>
          </a:xfrm>
        </p:spPr>
        <p:txBody>
          <a:bodyPr>
            <a:prstTxWarp prst="textDeflateBottom">
              <a:avLst/>
            </a:prstTxWarp>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lgn="ctr" eaLnBrk="1" hangingPunct="1">
              <a:buFontTx/>
              <a:buNone/>
            </a:pPr>
            <a:r>
              <a:rPr lang="en-GB" altLang="en-US" sz="3600" b="1" smtClean="0">
                <a:ln/>
                <a:gradFill>
                  <a:gsLst>
                    <a:gs pos="20000">
                      <a:srgbClr val="FFFF00"/>
                    </a:gs>
                    <a:gs pos="0">
                      <a:srgbClr val="FF0000"/>
                    </a:gs>
                    <a:gs pos="82902">
                      <a:srgbClr val="0070C0"/>
                    </a:gs>
                    <a:gs pos="67056">
                      <a:srgbClr val="FF0000"/>
                    </a:gs>
                    <a:gs pos="42000">
                      <a:srgbClr val="1C9444"/>
                    </a:gs>
                    <a:gs pos="100000">
                      <a:srgbClr val="FFFF00"/>
                    </a:gs>
                  </a:gsLst>
                  <a:lin ang="5400000" scaled="0"/>
                </a:gradFill>
                <a:latin typeface="Times New Roman" pitchFamily="18" charset="0"/>
                <a:cs typeface="Times New Roman" pitchFamily="18" charset="0"/>
              </a:rPr>
              <a:t>Tiết học đã kết thúc, chào tạm biệt, hẹn gặp lại các em vào tuần sau.</a:t>
            </a:r>
            <a:endParaRPr lang="en-GB" altLang="en-US" sz="4000" b="1" smtClean="0">
              <a:ln/>
              <a:gradFill>
                <a:gsLst>
                  <a:gs pos="20000">
                    <a:srgbClr val="FFFF00"/>
                  </a:gs>
                  <a:gs pos="0">
                    <a:srgbClr val="FF0000"/>
                  </a:gs>
                  <a:gs pos="82902">
                    <a:srgbClr val="0070C0"/>
                  </a:gs>
                  <a:gs pos="67056">
                    <a:srgbClr val="FF0000"/>
                  </a:gs>
                  <a:gs pos="42000">
                    <a:srgbClr val="1C9444"/>
                  </a:gs>
                  <a:gs pos="100000">
                    <a:srgbClr val="FFFF00"/>
                  </a:gs>
                </a:gsLst>
                <a:lin ang="5400000" scaled="0"/>
              </a:gradFill>
              <a:latin typeface="Times New Roman" pitchFamily="18" charset="0"/>
              <a:cs typeface="Times New Roman" pitchFamily="18" charset="0"/>
            </a:endParaRPr>
          </a:p>
        </p:txBody>
      </p:sp>
    </p:spTree>
    <p:extLst>
      <p:ext uri="{BB962C8B-B14F-4D97-AF65-F5344CB8AC3E}">
        <p14:creationId xmlns:p14="http://schemas.microsoft.com/office/powerpoint/2010/main" val="5988843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2000"/>
                                        <p:tgtEl>
                                          <p:spTgt spid="20482">
                                            <p:txEl>
                                              <p:pRg st="0" end="0"/>
                                            </p:txEl>
                                          </p:spTgt>
                                        </p:tgtEl>
                                      </p:cBhvr>
                                    </p:animEffect>
                                    <p:anim calcmode="lin" valueType="num">
                                      <p:cBhvr>
                                        <p:cTn id="8" dur="2000" fill="hold"/>
                                        <p:tgtEl>
                                          <p:spTgt spid="2048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048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quarter" idx="1"/>
          </p:nvPr>
        </p:nvSpPr>
        <p:spPr>
          <a:xfrm>
            <a:off x="1109642" y="1460500"/>
            <a:ext cx="7543800" cy="4848820"/>
          </a:xfrm>
        </p:spPr>
        <p:txBody>
          <a:bodyPr>
            <a:noAutofit/>
          </a:bodyPr>
          <a:lstStyle/>
          <a:p>
            <a:pPr marL="0" indent="0">
              <a:buNone/>
            </a:pPr>
            <a:r>
              <a:rPr lang="nl-NL" sz="3600" b="1" smtClean="0">
                <a:solidFill>
                  <a:srgbClr val="FF0000"/>
                </a:solidFill>
                <a:latin typeface="Times New Roman" pitchFamily="18" charset="0"/>
                <a:cs typeface="Times New Roman" pitchFamily="18" charset="0"/>
              </a:rPr>
              <a:t>Bài </a:t>
            </a:r>
            <a:r>
              <a:rPr lang="nl-NL" sz="3600" b="1">
                <a:solidFill>
                  <a:srgbClr val="FF0000"/>
                </a:solidFill>
                <a:latin typeface="Times New Roman" pitchFamily="18" charset="0"/>
                <a:cs typeface="Times New Roman" pitchFamily="18" charset="0"/>
              </a:rPr>
              <a:t>TD</a:t>
            </a:r>
            <a:r>
              <a:rPr lang="nl-NL" sz="3600">
                <a:solidFill>
                  <a:srgbClr val="FF0000"/>
                </a:solidFill>
                <a:latin typeface="Times New Roman" pitchFamily="18" charset="0"/>
                <a:cs typeface="Times New Roman" pitchFamily="18" charset="0"/>
              </a:rPr>
              <a:t>:</a:t>
            </a:r>
            <a:r>
              <a:rPr lang="nl-NL" sz="3600" b="1">
                <a:solidFill>
                  <a:srgbClr val="FF0000"/>
                </a:solidFill>
                <a:latin typeface="Times New Roman" pitchFamily="18" charset="0"/>
                <a:cs typeface="Times New Roman" pitchFamily="18" charset="0"/>
              </a:rPr>
              <a:t> </a:t>
            </a:r>
            <a:r>
              <a:rPr lang="nl-NL" sz="3600" b="1" i="1">
                <a:latin typeface="Times New Roman" pitchFamily="18" charset="0"/>
                <a:cs typeface="Times New Roman" pitchFamily="18" charset="0"/>
              </a:rPr>
              <a:t>Ôn từ nhịp 1 </a:t>
            </a:r>
            <a:r>
              <a:rPr lang="nl-NL" sz="3600" b="1" i="1" smtClean="0">
                <a:latin typeface="Times New Roman" pitchFamily="18" charset="0"/>
                <a:cs typeface="Times New Roman" pitchFamily="18" charset="0"/>
              </a:rPr>
              <a:t>– 17</a:t>
            </a:r>
          </a:p>
          <a:p>
            <a:pPr marL="0" indent="0">
              <a:buNone/>
            </a:pPr>
            <a:r>
              <a:rPr lang="nl-NL" sz="3600" b="1" i="1" smtClean="0">
                <a:latin typeface="Times New Roman" pitchFamily="18" charset="0"/>
                <a:cs typeface="Times New Roman" pitchFamily="18" charset="0"/>
              </a:rPr>
              <a:t>              Học </a:t>
            </a:r>
            <a:r>
              <a:rPr lang="nl-NL" sz="3600" b="1" i="1">
                <a:latin typeface="Times New Roman" pitchFamily="18" charset="0"/>
                <a:cs typeface="Times New Roman" pitchFamily="18" charset="0"/>
              </a:rPr>
              <a:t>từ nhịp </a:t>
            </a:r>
            <a:r>
              <a:rPr lang="nl-NL" sz="3600" b="1" i="1" smtClean="0">
                <a:latin typeface="Times New Roman" pitchFamily="18" charset="0"/>
                <a:cs typeface="Times New Roman" pitchFamily="18" charset="0"/>
              </a:rPr>
              <a:t>18 – 25</a:t>
            </a:r>
            <a:endParaRPr lang="en-US" sz="3600" b="1" i="1" smtClean="0">
              <a:latin typeface="Times New Roman" pitchFamily="18" charset="0"/>
              <a:cs typeface="Times New Roman" pitchFamily="18" charset="0"/>
            </a:endParaRPr>
          </a:p>
          <a:p>
            <a:pPr marL="0" indent="0">
              <a:buNone/>
            </a:pPr>
            <a:r>
              <a:rPr lang="nl-NL" sz="3600" b="1" smtClean="0">
                <a:solidFill>
                  <a:srgbClr val="FF0000"/>
                </a:solidFill>
                <a:latin typeface="Times New Roman" pitchFamily="18" charset="0"/>
                <a:cs typeface="Times New Roman" pitchFamily="18" charset="0"/>
              </a:rPr>
              <a:t>Chạy ngắn</a:t>
            </a:r>
            <a:r>
              <a:rPr lang="nl-NL" smtClean="0">
                <a:solidFill>
                  <a:srgbClr val="FF0000"/>
                </a:solidFill>
                <a:latin typeface="Times New Roman" pitchFamily="18" charset="0"/>
                <a:cs typeface="Times New Roman" pitchFamily="18" charset="0"/>
              </a:rPr>
              <a:t>: </a:t>
            </a:r>
            <a:r>
              <a:rPr lang="nl-NL" sz="3600" smtClean="0">
                <a:latin typeface="Times New Roman" pitchFamily="18" charset="0"/>
                <a:ea typeface="Times" pitchFamily="34" charset="-93"/>
                <a:cs typeface="Times New Roman" pitchFamily="18" charset="0"/>
              </a:rPr>
              <a:t>Một </a:t>
            </a:r>
            <a:r>
              <a:rPr lang="nl-NL" sz="3600">
                <a:latin typeface="Times New Roman" pitchFamily="18" charset="0"/>
                <a:ea typeface="Times" pitchFamily="34" charset="-93"/>
                <a:cs typeface="Times New Roman" pitchFamily="18" charset="0"/>
              </a:rPr>
              <a:t>số động tác bổ trợ kĩ </a:t>
            </a:r>
            <a:r>
              <a:rPr lang="nl-NL" sz="3600" smtClean="0">
                <a:latin typeface="Times New Roman" pitchFamily="18" charset="0"/>
                <a:ea typeface="Times" pitchFamily="34" charset="-93"/>
                <a:cs typeface="Times New Roman" pitchFamily="18" charset="0"/>
              </a:rPr>
              <a:t>thuật, trò </a:t>
            </a:r>
            <a:r>
              <a:rPr lang="nl-NL" sz="3600">
                <a:latin typeface="Times New Roman" pitchFamily="18" charset="0"/>
                <a:ea typeface="Times" pitchFamily="34" charset="-93"/>
                <a:cs typeface="Times New Roman" pitchFamily="18" charset="0"/>
              </a:rPr>
              <a:t>chơi ''Chạy tốc độ cao'', Xuất phát cao chạy nhanh  30 - 60m</a:t>
            </a:r>
            <a:endParaRPr lang="vi-VN" sz="3600">
              <a:latin typeface="Times New Roman" pitchFamily="18" charset="0"/>
              <a:ea typeface="Times" pitchFamily="34" charset="-93"/>
              <a:cs typeface="Times New Roman" pitchFamily="18" charset="0"/>
            </a:endParaRPr>
          </a:p>
          <a:p>
            <a:pPr marL="0" indent="0">
              <a:buNone/>
            </a:pPr>
            <a:r>
              <a:rPr lang="nl-NL" sz="3600" b="1" smtClean="0">
                <a:solidFill>
                  <a:srgbClr val="FF0000"/>
                </a:solidFill>
                <a:latin typeface="Times New Roman" pitchFamily="18" charset="0"/>
                <a:cs typeface="Times New Roman" pitchFamily="18" charset="0"/>
              </a:rPr>
              <a:t>Chạy bền</a:t>
            </a:r>
            <a:r>
              <a:rPr lang="nl-NL" smtClean="0">
                <a:solidFill>
                  <a:srgbClr val="FF0000"/>
                </a:solidFill>
                <a:latin typeface="Times New Roman" pitchFamily="18" charset="0"/>
                <a:cs typeface="Times New Roman" pitchFamily="18" charset="0"/>
              </a:rPr>
              <a:t>: </a:t>
            </a:r>
            <a:r>
              <a:rPr lang="nl-NL" sz="3600" smtClean="0">
                <a:latin typeface="Times New Roman" pitchFamily="18" charset="0"/>
                <a:cs typeface="Times New Roman" pitchFamily="18" charset="0"/>
              </a:rPr>
              <a:t>Chạy </a:t>
            </a:r>
            <a:r>
              <a:rPr lang="nl-NL" sz="3600">
                <a:latin typeface="Times New Roman" pitchFamily="18" charset="0"/>
                <a:cs typeface="Times New Roman" pitchFamily="18" charset="0"/>
              </a:rPr>
              <a:t>vượt chướng ngại vật tiếp sức ; Cách kiểm tra mạch trước, sau khi chạy và theo dõi sức khoẻ</a:t>
            </a:r>
            <a:r>
              <a:rPr lang="nl-NL">
                <a:latin typeface="Times New Roman" pitchFamily="18" charset="0"/>
                <a:cs typeface="Times New Roman" pitchFamily="18" charset="0"/>
              </a:rPr>
              <a:t>. </a:t>
            </a:r>
            <a:endParaRPr lang="en-US" altLang="en-US" b="1" i="1" smtClean="0">
              <a:latin typeface="Times New Roman" pitchFamily="18" charset="0"/>
              <a:cs typeface="Times New Roman" pitchFamily="18" charset="0"/>
            </a:endParaRPr>
          </a:p>
        </p:txBody>
      </p:sp>
      <p:sp>
        <p:nvSpPr>
          <p:cNvPr id="13315" name="WordArt 5"/>
          <p:cNvSpPr>
            <a:spLocks noChangeArrowheads="1" noChangeShapeType="1" noTextEdit="1"/>
          </p:cNvSpPr>
          <p:nvPr/>
        </p:nvSpPr>
        <p:spPr bwMode="auto">
          <a:xfrm>
            <a:off x="1143000" y="165100"/>
            <a:ext cx="7101408" cy="1295400"/>
          </a:xfrm>
          <a:prstGeom prst="rect">
            <a:avLst/>
          </a:prstGeom>
        </p:spPr>
        <p:txBody>
          <a:bodyPr wrap="none" fromWordArt="1">
            <a:prstTxWarp prst="textPlain">
              <a:avLst>
                <a:gd name="adj" fmla="val 50000"/>
              </a:avLst>
            </a:prstTxWarp>
          </a:bodyPr>
          <a:lstStyle/>
          <a:p>
            <a:pPr algn="ctr"/>
            <a:r>
              <a:rPr lang="vi-VN" sz="3600" b="1" kern="10" spc="-360" smtClean="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NỘI</a:t>
            </a:r>
            <a:r>
              <a:rPr lang="en-US" sz="3600" b="1" kern="10" spc="-360" smtClean="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 </a:t>
            </a:r>
            <a:r>
              <a:rPr lang="vi-VN" sz="3600" b="1" kern="10" spc="-360" smtClean="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 </a:t>
            </a:r>
            <a:r>
              <a:rPr lang="vi-VN" sz="3600" b="1" kern="10" spc="-36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DUNG </a:t>
            </a:r>
            <a:r>
              <a:rPr lang="en-US" sz="3600" b="1" kern="10" spc="-360" smtClean="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 </a:t>
            </a:r>
            <a:r>
              <a:rPr lang="vi-VN" sz="3600" b="1" kern="10" spc="-360" smtClean="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BÀI</a:t>
            </a:r>
            <a:r>
              <a:rPr lang="en-US" sz="3600" b="1" kern="10" spc="-360" smtClean="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 </a:t>
            </a:r>
            <a:r>
              <a:rPr lang="vi-VN" sz="3600" b="1" kern="10" spc="-360" smtClean="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 </a:t>
            </a:r>
            <a:r>
              <a:rPr lang="vi-VN" sz="3600" b="1" kern="10" spc="-360">
                <a:ln w="12700">
                  <a:solidFill>
                    <a:srgbClr val="008000"/>
                  </a:solidFill>
                  <a:round/>
                  <a:headEnd/>
                  <a:tailEnd/>
                </a:ln>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latin typeface="Times New Roman"/>
                <a:cs typeface="Times New Roman"/>
              </a:rPr>
              <a:t>HỌC</a:t>
            </a:r>
          </a:p>
        </p:txBody>
      </p:sp>
    </p:spTree>
    <p:extLst>
      <p:ext uri="{BB962C8B-B14F-4D97-AF65-F5344CB8AC3E}">
        <p14:creationId xmlns:p14="http://schemas.microsoft.com/office/powerpoint/2010/main" val="38931044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315"/>
                                        </p:tgtEl>
                                      </p:cBhvr>
                                    </p:animEffect>
                                    <p:animScale>
                                      <p:cBhvr>
                                        <p:cTn id="7" dur="250" autoRev="1" fill="hold"/>
                                        <p:tgtEl>
                                          <p:spTgt spid="133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1859">
                                            <p:txEl>
                                              <p:pRg st="0" end="0"/>
                                            </p:txEl>
                                          </p:spTgt>
                                        </p:tgtEl>
                                        <p:attrNameLst>
                                          <p:attrName>style.visibility</p:attrName>
                                        </p:attrNameLst>
                                      </p:cBhvr>
                                      <p:to>
                                        <p:strVal val="visible"/>
                                      </p:to>
                                    </p:set>
                                    <p:anim calcmode="lin" valueType="num">
                                      <p:cBhvr>
                                        <p:cTn id="12"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2185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2185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1859">
                                            <p:txEl>
                                              <p:pRg st="1" end="1"/>
                                            </p:txEl>
                                          </p:spTgt>
                                        </p:tgtEl>
                                        <p:attrNameLst>
                                          <p:attrName>style.visibility</p:attrName>
                                        </p:attrNameLst>
                                      </p:cBhvr>
                                      <p:to>
                                        <p:strVal val="visible"/>
                                      </p:to>
                                    </p:set>
                                    <p:anim calcmode="lin" valueType="num">
                                      <p:cBhvr>
                                        <p:cTn id="19"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2185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1859">
                                            <p:txEl>
                                              <p:pRg st="2" end="2"/>
                                            </p:txEl>
                                          </p:spTgt>
                                        </p:tgtEl>
                                        <p:attrNameLst>
                                          <p:attrName>style.visibility</p:attrName>
                                        </p:attrNameLst>
                                      </p:cBhvr>
                                      <p:to>
                                        <p:strVal val="visible"/>
                                      </p:to>
                                    </p:set>
                                    <p:anim calcmode="lin" valueType="num">
                                      <p:cBhvr>
                                        <p:cTn id="26"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21859">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2185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1859">
                                            <p:txEl>
                                              <p:pRg st="3" end="3"/>
                                            </p:txEl>
                                          </p:spTgt>
                                        </p:tgtEl>
                                        <p:attrNameLst>
                                          <p:attrName>style.visibility</p:attrName>
                                        </p:attrNameLst>
                                      </p:cBhvr>
                                      <p:to>
                                        <p:strVal val="visible"/>
                                      </p:to>
                                    </p:set>
                                    <p:anim calcmode="lin" valueType="num">
                                      <p:cBhvr>
                                        <p:cTn id="33" dur="500" fill="hold"/>
                                        <p:tgtEl>
                                          <p:spTgt spid="12185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2185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218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P spid="133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sz="4000" smtClean="0">
                <a:solidFill>
                  <a:srgbClr val="FF0000"/>
                </a:solidFill>
                <a:effectLst>
                  <a:outerShdw blurRad="50800" dist="38100" dir="2700000" algn="tl" rotWithShape="0">
                    <a:prstClr val="black">
                      <a:alpha val="40000"/>
                    </a:prstClr>
                  </a:outerShdw>
                </a:effectLst>
                <a:latin typeface="Times New Roman" pitchFamily="18" charset="0"/>
                <a:cs typeface="Times New Roman" pitchFamily="18" charset="0"/>
              </a:rPr>
              <a:t>I.KHỞI ĐỘNG</a:t>
            </a:r>
          </a:p>
        </p:txBody>
      </p:sp>
      <p:pic>
        <p:nvPicPr>
          <p:cNvPr id="7" name="KHỞI ĐỘNG CHUNG.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457200" y="1933575"/>
            <a:ext cx="7467600" cy="4206875"/>
          </a:xfrm>
          <a:ln>
            <a:solidFill>
              <a:srgbClr val="0000FF"/>
            </a:solidFill>
          </a:ln>
        </p:spPr>
      </p:pic>
    </p:spTree>
    <p:extLst>
      <p:ext uri="{BB962C8B-B14F-4D97-AF65-F5344CB8AC3E}">
        <p14:creationId xmlns:p14="http://schemas.microsoft.com/office/powerpoint/2010/main" val="38910057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fullScrn="1">
              <p:cMediaNode vol="100000">
                <p:cTn id="22" fill="hold" display="0">
                  <p:stCondLst>
                    <p:cond delay="indefinite"/>
                  </p:stCondLst>
                </p:cTn>
                <p:tgtEl>
                  <p:spTgt spid="7"/>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147"/>
            <a:ext cx="6624736" cy="1015663"/>
          </a:xfrm>
          <a:prstGeom prst="rect">
            <a:avLst/>
          </a:prstGeom>
        </p:spPr>
        <p:txBody>
          <a:bodyPr wrap="square">
            <a:spAutoFit/>
          </a:bodyPr>
          <a:lstStyle/>
          <a:p>
            <a:r>
              <a:rPr lang="en-US" sz="6000" b="1" spc="50" smtClean="0">
                <a:ln w="11430"/>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effectLst>
                  <a:outerShdw blurRad="76200" dist="50800" dir="5400000" algn="tl" rotWithShape="0">
                    <a:srgbClr val="000000">
                      <a:alpha val="65000"/>
                    </a:srgbClr>
                  </a:outerShdw>
                </a:effectLst>
                <a:latin typeface="Times New Roman" pitchFamily="18" charset="0"/>
                <a:cs typeface="Times New Roman" pitchFamily="18" charset="0"/>
              </a:rPr>
              <a:t>II.</a:t>
            </a:r>
            <a:r>
              <a:rPr lang="vi-VN" sz="6000" b="1" spc="50" smtClean="0">
                <a:ln w="11430"/>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effectLst>
                  <a:outerShdw blurRad="76200" dist="50800" dir="5400000" algn="tl" rotWithShape="0">
                    <a:srgbClr val="000000">
                      <a:alpha val="65000"/>
                    </a:srgbClr>
                  </a:outerShdw>
                </a:effectLst>
                <a:latin typeface="Times New Roman" pitchFamily="18" charset="0"/>
                <a:cs typeface="Times New Roman" pitchFamily="18" charset="0"/>
              </a:rPr>
              <a:t>PHẦN CƠ BẢN</a:t>
            </a:r>
            <a:endParaRPr lang="vi-VN" sz="6000">
              <a:gradFill>
                <a:gsLst>
                  <a:gs pos="9167">
                    <a:srgbClr val="7030A0"/>
                  </a:gs>
                  <a:gs pos="78000">
                    <a:srgbClr val="0070C0"/>
                  </a:gs>
                  <a:gs pos="77000">
                    <a:srgbClr val="0070C0"/>
                  </a:gs>
                  <a:gs pos="62000">
                    <a:srgbClr val="00B050"/>
                  </a:gs>
                  <a:gs pos="42000">
                    <a:srgbClr val="FFC000"/>
                  </a:gs>
                  <a:gs pos="25000">
                    <a:schemeClr val="accent2">
                      <a:satMod val="155000"/>
                    </a:schemeClr>
                  </a:gs>
                  <a:gs pos="93000">
                    <a:srgbClr val="7030A0"/>
                  </a:gs>
                </a:gsLst>
                <a:lin ang="5400000" scaled="0"/>
              </a:gradFill>
            </a:endParaRPr>
          </a:p>
        </p:txBody>
      </p:sp>
      <p:sp>
        <p:nvSpPr>
          <p:cNvPr id="3" name="Rectangle 2"/>
          <p:cNvSpPr/>
          <p:nvPr/>
        </p:nvSpPr>
        <p:spPr>
          <a:xfrm>
            <a:off x="611560" y="1015810"/>
            <a:ext cx="6480720" cy="16927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1.</a:t>
            </a:r>
            <a:r>
              <a:rPr lang="vi-VN" sz="3200"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BÀI </a:t>
            </a:r>
            <a:r>
              <a:rPr lang="vi-VN" sz="32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THỂ DỤC LIÊN HOÀN</a:t>
            </a:r>
            <a:r>
              <a:rPr lang="en-US" sz="32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r>
              <a:rPr lang="vi-VN" sz="32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endParaRPr lang="en-US" sz="32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a:buFont typeface="Wingdings" pitchFamily="2" charset="2"/>
              <a:buChar char="Ø"/>
              <a:defRPr/>
            </a:pPr>
            <a:r>
              <a:rPr lang="en-US" sz="32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ÔN NHỊP 1- </a:t>
            </a:r>
            <a:r>
              <a:rPr lang="en-US" sz="3200"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17</a:t>
            </a:r>
            <a:endParaRPr lang="en-US" sz="32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a:defRPr/>
            </a:pPr>
            <a:endParaRPr lang="en-GB"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467544" y="2132856"/>
            <a:ext cx="8064896"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341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5615" y="0"/>
            <a:ext cx="7200152" cy="1143000"/>
          </a:xfrm>
        </p:spPr>
        <p:txBody>
          <a:bodyPr/>
          <a:lstStyle/>
          <a:p>
            <a:pPr marL="571500" indent="-571500" algn="l">
              <a:buFont typeface="Wingdings" pitchFamily="2" charset="2"/>
              <a:buChar char="Ø"/>
            </a:pPr>
            <a:r>
              <a:rPr lang="en-US" b="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b="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HỌC TỪ NHỊP 17- 25</a:t>
            </a:r>
            <a:endParaRPr lang="vi-VN" b="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grpSp>
        <p:nvGrpSpPr>
          <p:cNvPr id="3" name="Group 2"/>
          <p:cNvGrpSpPr>
            <a:grpSpLocks/>
          </p:cNvGrpSpPr>
          <p:nvPr/>
        </p:nvGrpSpPr>
        <p:grpSpPr bwMode="auto">
          <a:xfrm>
            <a:off x="1187624" y="1268760"/>
            <a:ext cx="7128792" cy="4320480"/>
            <a:chOff x="7898" y="2488"/>
            <a:chExt cx="2880" cy="3181"/>
          </a:xfrm>
        </p:grpSpPr>
        <p:grpSp>
          <p:nvGrpSpPr>
            <p:cNvPr id="4" name="Group 3"/>
            <p:cNvGrpSpPr>
              <a:grpSpLocks/>
            </p:cNvGrpSpPr>
            <p:nvPr/>
          </p:nvGrpSpPr>
          <p:grpSpPr bwMode="auto">
            <a:xfrm>
              <a:off x="7898" y="2488"/>
              <a:ext cx="2880" cy="1754"/>
              <a:chOff x="4658" y="2187"/>
              <a:chExt cx="2880" cy="1754"/>
            </a:xfrm>
          </p:grpSpPr>
          <p:pic>
            <p:nvPicPr>
              <p:cNvPr id="2052" name="Picture 4" descr="H2COP~18"/>
              <p:cNvPicPr>
                <a:picLocks noChangeAspect="1" noChangeArrowheads="1"/>
              </p:cNvPicPr>
              <p:nvPr/>
            </p:nvPicPr>
            <p:blipFill>
              <a:blip r:embed="rId2">
                <a:extLst>
                  <a:ext uri="{28A0092B-C50C-407E-A947-70E740481C1C}">
                    <a14:useLocalDpi xmlns:a14="http://schemas.microsoft.com/office/drawing/2010/main" val="0"/>
                  </a:ext>
                </a:extLst>
              </a:blip>
              <a:srcRect l="89014" t="66510"/>
              <a:stretch>
                <a:fillRect/>
              </a:stretch>
            </p:blipFill>
            <p:spPr bwMode="auto">
              <a:xfrm>
                <a:off x="4658" y="2308"/>
                <a:ext cx="550"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8-2"/>
              <p:cNvPicPr>
                <a:picLocks noChangeAspect="1" noChangeArrowheads="1"/>
              </p:cNvPicPr>
              <p:nvPr/>
            </p:nvPicPr>
            <p:blipFill>
              <a:blip r:embed="rId3">
                <a:extLst>
                  <a:ext uri="{28A0092B-C50C-407E-A947-70E740481C1C}">
                    <a14:useLocalDpi xmlns:a14="http://schemas.microsoft.com/office/drawing/2010/main" val="0"/>
                  </a:ext>
                </a:extLst>
              </a:blip>
              <a:srcRect r="53395" b="69246"/>
              <a:stretch>
                <a:fillRect/>
              </a:stretch>
            </p:blipFill>
            <p:spPr bwMode="auto">
              <a:xfrm>
                <a:off x="5129" y="2187"/>
                <a:ext cx="2409"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6" descr="8-2"/>
            <p:cNvPicPr>
              <a:picLocks noChangeAspect="1" noChangeArrowheads="1"/>
            </p:cNvPicPr>
            <p:nvPr/>
          </p:nvPicPr>
          <p:blipFill>
            <a:blip r:embed="rId3">
              <a:extLst>
                <a:ext uri="{28A0092B-C50C-407E-A947-70E740481C1C}">
                  <a14:useLocalDpi xmlns:a14="http://schemas.microsoft.com/office/drawing/2010/main" val="0"/>
                </a:ext>
              </a:extLst>
            </a:blip>
            <a:srcRect l="46605" b="72186"/>
            <a:stretch>
              <a:fillRect/>
            </a:stretch>
          </p:blipFill>
          <p:spPr bwMode="auto">
            <a:xfrm>
              <a:off x="7900" y="4108"/>
              <a:ext cx="2760" cy="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147893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d 8- nhịp 18-25.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475656" y="548680"/>
            <a:ext cx="6497637" cy="4873625"/>
          </a:xfrm>
        </p:spPr>
      </p:pic>
    </p:spTree>
    <p:extLst>
      <p:ext uri="{BB962C8B-B14F-4D97-AF65-F5344CB8AC3E}">
        <p14:creationId xmlns:p14="http://schemas.microsoft.com/office/powerpoint/2010/main" val="11972115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1187624" y="264379"/>
            <a:ext cx="7272808" cy="923330"/>
          </a:xfrm>
          <a:prstGeom prst="rect">
            <a:avLst/>
          </a:prstGeom>
        </p:spPr>
        <p:txBody>
          <a:bodyPr wrap="square">
            <a:spAutoFit/>
          </a:bodyPr>
          <a:lstStyle/>
          <a:p>
            <a:pPr marL="685800" lvl="0" indent="-685800">
              <a:buFont typeface="Wingdings" pitchFamily="2" charset="2"/>
              <a:buChar char="Ø"/>
            </a:pPr>
            <a:r>
              <a:rPr lang="en-US" sz="5400" b="1" spc="5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ÔN TỪ NHỊP 1-25</a:t>
            </a:r>
            <a:endParaRPr lang="en-US" sz="5400" b="1" spc="5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grpSp>
        <p:nvGrpSpPr>
          <p:cNvPr id="14" name="Group 13"/>
          <p:cNvGrpSpPr/>
          <p:nvPr/>
        </p:nvGrpSpPr>
        <p:grpSpPr>
          <a:xfrm>
            <a:off x="971600" y="1624197"/>
            <a:ext cx="7272807" cy="4541107"/>
            <a:chOff x="0" y="28575"/>
            <a:chExt cx="3451225" cy="1925118"/>
          </a:xfrm>
        </p:grpSpPr>
        <p:grpSp>
          <p:nvGrpSpPr>
            <p:cNvPr id="16" name="Group 15"/>
            <p:cNvGrpSpPr>
              <a:grpSpLocks/>
            </p:cNvGrpSpPr>
            <p:nvPr/>
          </p:nvGrpSpPr>
          <p:grpSpPr bwMode="auto">
            <a:xfrm>
              <a:off x="152398" y="1419225"/>
              <a:ext cx="3249701" cy="534468"/>
              <a:chOff x="3468" y="5720"/>
              <a:chExt cx="8928" cy="2864"/>
            </a:xfrm>
          </p:grpSpPr>
          <p:pic>
            <p:nvPicPr>
              <p:cNvPr id="22" name="Picture 21" descr="H2COP~18"/>
              <p:cNvPicPr>
                <a:picLocks noChangeAspect="1" noChangeArrowheads="1"/>
              </p:cNvPicPr>
              <p:nvPr/>
            </p:nvPicPr>
            <p:blipFill>
              <a:blip r:embed="rId2" cstate="print">
                <a:extLst>
                  <a:ext uri="{28A0092B-C50C-407E-A947-70E740481C1C}">
                    <a14:useLocalDpi xmlns:a14="http://schemas.microsoft.com/office/drawing/2010/main" val="0"/>
                  </a:ext>
                </a:extLst>
              </a:blip>
              <a:srcRect l="89014" t="66510"/>
              <a:stretch>
                <a:fillRect/>
              </a:stretch>
            </p:blipFill>
            <p:spPr bwMode="auto">
              <a:xfrm>
                <a:off x="3468" y="5720"/>
                <a:ext cx="785" cy="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8-2"/>
              <p:cNvPicPr>
                <a:picLocks noChangeAspect="1" noChangeArrowheads="1"/>
              </p:cNvPicPr>
              <p:nvPr/>
            </p:nvPicPr>
            <p:blipFill>
              <a:blip r:embed="rId3" cstate="print">
                <a:extLst>
                  <a:ext uri="{28A0092B-C50C-407E-A947-70E740481C1C}">
                    <a14:useLocalDpi xmlns:a14="http://schemas.microsoft.com/office/drawing/2010/main" val="0"/>
                  </a:ext>
                </a:extLst>
              </a:blip>
              <a:srcRect b="69246"/>
              <a:stretch>
                <a:fillRect/>
              </a:stretch>
            </p:blipFill>
            <p:spPr bwMode="auto">
              <a:xfrm>
                <a:off x="4548" y="5814"/>
                <a:ext cx="7848" cy="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H2COP~18"/>
            <p:cNvPicPr>
              <a:picLocks noChangeAspect="1"/>
            </p:cNvPicPr>
            <p:nvPr/>
          </p:nvPicPr>
          <p:blipFill>
            <a:blip r:embed="rId2" cstate="print">
              <a:extLst>
                <a:ext uri="{28A0092B-C50C-407E-A947-70E740481C1C}">
                  <a14:useLocalDpi xmlns:a14="http://schemas.microsoft.com/office/drawing/2010/main" val="0"/>
                </a:ext>
              </a:extLst>
            </a:blip>
            <a:srcRect b="67285"/>
            <a:stretch>
              <a:fillRect/>
            </a:stretch>
          </p:blipFill>
          <p:spPr bwMode="auto">
            <a:xfrm>
              <a:off x="114300" y="28575"/>
              <a:ext cx="2476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H2COP~18"/>
            <p:cNvPicPr>
              <a:picLocks noChangeAspect="1"/>
            </p:cNvPicPr>
            <p:nvPr/>
          </p:nvPicPr>
          <p:blipFill>
            <a:blip r:embed="rId2" cstate="print">
              <a:extLst>
                <a:ext uri="{28A0092B-C50C-407E-A947-70E740481C1C}">
                  <a14:useLocalDpi xmlns:a14="http://schemas.microsoft.com/office/drawing/2010/main" val="0"/>
                </a:ext>
              </a:extLst>
            </a:blip>
            <a:srcRect t="33858" r="68845" b="36617"/>
            <a:stretch>
              <a:fillRect/>
            </a:stretch>
          </p:blipFill>
          <p:spPr bwMode="auto">
            <a:xfrm>
              <a:off x="2609850" y="28575"/>
              <a:ext cx="771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a:grpSpLocks/>
            </p:cNvGrpSpPr>
            <p:nvPr/>
          </p:nvGrpSpPr>
          <p:grpSpPr bwMode="auto">
            <a:xfrm>
              <a:off x="0" y="657225"/>
              <a:ext cx="3451225" cy="538480"/>
              <a:chOff x="1788" y="2758"/>
              <a:chExt cx="13080" cy="3095"/>
            </a:xfrm>
          </p:grpSpPr>
          <p:pic>
            <p:nvPicPr>
              <p:cNvPr id="20" name="Picture 19" descr="H2COP~18"/>
              <p:cNvPicPr>
                <a:picLocks noChangeAspect="1" noChangeArrowheads="1"/>
              </p:cNvPicPr>
              <p:nvPr/>
            </p:nvPicPr>
            <p:blipFill>
              <a:blip r:embed="rId4" cstate="print">
                <a:extLst>
                  <a:ext uri="{28A0092B-C50C-407E-A947-70E740481C1C}">
                    <a14:useLocalDpi xmlns:a14="http://schemas.microsoft.com/office/drawing/2010/main" val="0"/>
                  </a:ext>
                </a:extLst>
              </a:blip>
              <a:srcRect l="28551" t="29648" b="36617"/>
              <a:stretch>
                <a:fillRect/>
              </a:stretch>
            </p:blipFill>
            <p:spPr bwMode="auto">
              <a:xfrm>
                <a:off x="1788" y="2758"/>
                <a:ext cx="5737" cy="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H2COP~18"/>
              <p:cNvPicPr>
                <a:picLocks noChangeAspect="1" noChangeArrowheads="1"/>
              </p:cNvPicPr>
              <p:nvPr/>
            </p:nvPicPr>
            <p:blipFill>
              <a:blip r:embed="rId2" cstate="print">
                <a:extLst>
                  <a:ext uri="{28A0092B-C50C-407E-A947-70E740481C1C}">
                    <a14:useLocalDpi xmlns:a14="http://schemas.microsoft.com/office/drawing/2010/main" val="0"/>
                  </a:ext>
                </a:extLst>
              </a:blip>
              <a:srcRect t="70720" r="10988"/>
              <a:stretch>
                <a:fillRect/>
              </a:stretch>
            </p:blipFill>
            <p:spPr bwMode="auto">
              <a:xfrm>
                <a:off x="7721" y="2872"/>
                <a:ext cx="7147" cy="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8816662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b="1" smtClean="0">
                <a:ln w="10541" cmpd="sng">
                  <a:noFill/>
                  <a:prstDash val="solid"/>
                </a:ln>
                <a:solidFill>
                  <a:srgbClr val="C00000"/>
                </a:solidFill>
                <a:latin typeface="Times New Roman" pitchFamily="18" charset="0"/>
                <a:cs typeface="Times New Roman" pitchFamily="18" charset="0"/>
              </a:rPr>
              <a:t>2. CHẠY NGẮN</a:t>
            </a:r>
            <a:endParaRPr lang="vi-VN" sz="4400"/>
          </a:p>
        </p:txBody>
      </p:sp>
      <p:sp>
        <p:nvSpPr>
          <p:cNvPr id="3" name="Content Placeholder 2"/>
          <p:cNvSpPr>
            <a:spLocks noGrp="1"/>
          </p:cNvSpPr>
          <p:nvPr>
            <p:ph sz="quarter" idx="1"/>
          </p:nvPr>
        </p:nvSpPr>
        <p:spPr/>
        <p:txBody>
          <a:bodyPr>
            <a:normAutofit/>
          </a:bodyPr>
          <a:lstStyle/>
          <a:p>
            <a:r>
              <a:rPr lang="en-US" sz="3200" smtClean="0">
                <a:latin typeface="Times New Roman" pitchFamily="18" charset="0"/>
                <a:cs typeface="Times New Roman" pitchFamily="18" charset="0"/>
              </a:rPr>
              <a:t>Ôn chạy bước nhỏ, chạy nâng cao đùi, chạy đạp sau.</a:t>
            </a:r>
          </a:p>
          <a:p>
            <a:r>
              <a:rPr lang="en-US" sz="3200" smtClean="0">
                <a:latin typeface="Times New Roman" pitchFamily="18" charset="0"/>
                <a:cs typeface="Times New Roman" pitchFamily="18" charset="0"/>
              </a:rPr>
              <a:t>Xuất phát cao- chạy nhanh.</a:t>
            </a:r>
          </a:p>
          <a:p>
            <a:r>
              <a:rPr lang="en-US" sz="3200" smtClean="0">
                <a:latin typeface="Times New Roman" pitchFamily="18" charset="0"/>
                <a:cs typeface="Times New Roman" pitchFamily="18" charset="0"/>
              </a:rPr>
              <a:t>Trò chơi “ chạy tốc độ cao”</a:t>
            </a:r>
            <a:endParaRPr lang="vi-VN" sz="3200">
              <a:latin typeface="Times New Roman" pitchFamily="18" charset="0"/>
              <a:cs typeface="Times New Roman" pitchFamily="18"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861049"/>
            <a:ext cx="74168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50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b="1" smtClean="0">
                <a:ln w="10541" cmpd="sng">
                  <a:noFill/>
                  <a:prstDash val="solid"/>
                </a:ln>
                <a:solidFill>
                  <a:srgbClr val="C00000"/>
                </a:solidFill>
                <a:latin typeface="Times New Roman" pitchFamily="18" charset="0"/>
                <a:cs typeface="Times New Roman" pitchFamily="18" charset="0"/>
              </a:rPr>
              <a:t>3. CHẠY BỀN</a:t>
            </a:r>
            <a:endParaRPr lang="vi-VN" sz="5400" b="1">
              <a:ln w="10541" cmpd="sng">
                <a:noFill/>
                <a:prstDash val="solid"/>
              </a:ln>
              <a:solidFill>
                <a:srgbClr val="C0000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fontScale="92500" lnSpcReduction="10000"/>
          </a:bodyPr>
          <a:lstStyle/>
          <a:p>
            <a:r>
              <a:rPr lang="nl-NL" sz="3600" b="1" i="1">
                <a:solidFill>
                  <a:srgbClr val="FF0000"/>
                </a:solidFill>
                <a:latin typeface="Times New Roman" pitchFamily="18" charset="0"/>
                <a:cs typeface="Times New Roman" pitchFamily="18" charset="0"/>
              </a:rPr>
              <a:t>Cách kiểm tra mạch trước, sau khi chạy và theo dõi sức khoẻ. </a:t>
            </a:r>
            <a:endParaRPr lang="nl-NL" sz="3600" b="1" i="1" smtClean="0">
              <a:solidFill>
                <a:srgbClr val="FF0000"/>
              </a:solidFill>
              <a:latin typeface="Times New Roman" pitchFamily="18" charset="0"/>
              <a:cs typeface="Times New Roman" pitchFamily="18" charset="0"/>
            </a:endParaRPr>
          </a:p>
          <a:p>
            <a:r>
              <a:rPr lang="vi-VN" sz="3900">
                <a:latin typeface="Times New Roman" pitchFamily="18" charset="0"/>
                <a:cs typeface="Times New Roman" pitchFamily="18" charset="0"/>
              </a:rPr>
              <a:t>Dùng 3 đầu ngón tay (trỏ giữa và đeo nhẫn) ấn nhẹ vào mạch cổ tay phía ngón cái tay trái, sẽ thấy có lúc tay như nẩy lên, đó là mạch đập.</a:t>
            </a:r>
          </a:p>
          <a:p>
            <a:r>
              <a:rPr lang="vi-VN" sz="3900">
                <a:latin typeface="Times New Roman" pitchFamily="18" charset="0"/>
                <a:cs typeface="Times New Roman" pitchFamily="18" charset="0"/>
              </a:rPr>
              <a:t>Thường là tính mạch trong 1 phút, nhưng khi đo có thể đếm mạch trong 10s x 6 hoặc 15s x 4.</a:t>
            </a:r>
          </a:p>
          <a:p>
            <a:endParaRPr lang="nl-NL" sz="3600" b="1" i="1" smtClean="0">
              <a:solidFill>
                <a:srgbClr val="002060"/>
              </a:solidFill>
              <a:latin typeface="Times New Roman" pitchFamily="18" charset="0"/>
              <a:cs typeface="Times New Roman" pitchFamily="18" charset="0"/>
            </a:endParaRPr>
          </a:p>
          <a:p>
            <a:endParaRPr lang="en-US" b="1" i="1">
              <a:solidFill>
                <a:srgbClr val="002060"/>
              </a:solidFill>
              <a:latin typeface="Times New Roman" pitchFamily="18" charset="0"/>
              <a:cs typeface="Times New Roman" pitchFamily="18" charset="0"/>
            </a:endParaRPr>
          </a:p>
          <a:p>
            <a:endParaRPr lang="en-US" b="1" i="1" smtClean="0">
              <a:solidFill>
                <a:srgbClr val="002060"/>
              </a:solidFill>
              <a:latin typeface="Times New Roman" pitchFamily="18" charset="0"/>
              <a:cs typeface="Times New Roman" pitchFamily="18" charset="0"/>
            </a:endParaRPr>
          </a:p>
          <a:p>
            <a:endParaRPr lang="nl-NL" b="1" i="1"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082907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100</TotalTime>
  <Words>396</Words>
  <Application>Microsoft Office PowerPoint</Application>
  <PresentationFormat>On-screen Show (4:3)</PresentationFormat>
  <Paragraphs>32</Paragraphs>
  <Slides>13</Slides>
  <Notes>0</Notes>
  <HiddenSlides>0</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Oriel</vt:lpstr>
      <vt:lpstr>PowerPoint Presentation</vt:lpstr>
      <vt:lpstr>PowerPoint Presentation</vt:lpstr>
      <vt:lpstr>I.KHỞI ĐỘNG</vt:lpstr>
      <vt:lpstr>PowerPoint Presentation</vt:lpstr>
      <vt:lpstr> HỌC TỪ NHỊP 17- 25</vt:lpstr>
      <vt:lpstr>PowerPoint Presentation</vt:lpstr>
      <vt:lpstr>PowerPoint Presentation</vt:lpstr>
      <vt:lpstr>2. CHẠY NGẮN</vt:lpstr>
      <vt:lpstr>3. CHẠY BỀN</vt:lpstr>
      <vt:lpstr>PowerPoint Presentation</vt:lpstr>
      <vt:lpstr>PowerPoint Presentation</vt:lpstr>
      <vt:lpstr>Chạy vượt chướng ngại vật tiếp sức </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BillGates</dc:creator>
  <cp:lastModifiedBy>BillGates</cp:lastModifiedBy>
  <cp:revision>19</cp:revision>
  <dcterms:created xsi:type="dcterms:W3CDTF">2021-09-30T16:12:48Z</dcterms:created>
  <dcterms:modified xsi:type="dcterms:W3CDTF">2021-10-01T17:33:15Z</dcterms:modified>
</cp:coreProperties>
</file>